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267" r:id="rId8"/>
    <p:sldId id="260" r:id="rId9"/>
    <p:sldId id="265" r:id="rId10"/>
    <p:sldId id="268" r:id="rId11"/>
    <p:sldId id="270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164F87-D90B-D189-B892-0960132C741E}" v="2" dt="2021-11-18T09:15:28.796"/>
    <p1510:client id="{298F3753-9435-ECBD-273C-5EF1CAFDC114}" v="7" dt="2021-11-18T09:19:22.052"/>
    <p1510:client id="{2F6310A6-72BC-9DC9-5ABD-5385E92CD318}" v="123" dt="2021-11-16T21:17:31.518"/>
    <p1510:client id="{3ED58487-A637-568C-32DC-C9B217527839}" v="330" dt="2021-11-17T20:53:49.040"/>
    <p1510:client id="{5A214A18-7400-48FE-B489-59DDA9082433}" v="941" dt="2021-11-16T18:27:45.314"/>
    <p1510:client id="{6A1D2951-1D2A-4220-567D-AAB30EF5F8BA}" v="547" dt="2021-11-18T09:05:11.962"/>
    <p1510:client id="{B16E12AB-C2C3-BD21-79E6-9EC617B9EC29}" v="156" dt="2021-11-16T22:21:27.489"/>
    <p1510:client id="{D358AF52-AF3D-0E90-7D3C-1914637750EC}" v="753" dt="2021-11-16T21:04:53.054"/>
    <p1510:client id="{DF767843-E9A3-4DA0-D5C6-76081EADBF12}" v="3" dt="2021-11-17T16:58:36.5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7"/>
  </p:normalViewPr>
  <p:slideViewPr>
    <p:cSldViewPr snapToGrid="0">
      <p:cViewPr varScale="1">
        <p:scale>
          <a:sx n="104" d="100"/>
          <a:sy n="104" d="100"/>
        </p:scale>
        <p:origin x="89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550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53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386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88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793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539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953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659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974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30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112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904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6865" y="818984"/>
            <a:ext cx="9600702" cy="3268520"/>
          </a:xfrm>
        </p:spPr>
        <p:txBody>
          <a:bodyPr>
            <a:normAutofit/>
          </a:bodyPr>
          <a:lstStyle/>
          <a:p>
            <a:pPr algn="r"/>
            <a:r>
              <a:rPr lang="en-US" sz="5400">
                <a:solidFill>
                  <a:srgbClr val="FFFFFF"/>
                </a:solidFill>
                <a:ea typeface="+mj-lt"/>
                <a:cs typeface="+mj-lt"/>
              </a:rPr>
              <a:t>Cats vs Dogs Detector (CaDoD) - Phase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31874" y="4797188"/>
            <a:ext cx="6051236" cy="1241828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2000">
                <a:solidFill>
                  <a:srgbClr val="FFFFFF"/>
                </a:solidFill>
                <a:cs typeface="Calibri"/>
              </a:rPr>
              <a:t>Group 19</a:t>
            </a:r>
          </a:p>
          <a:p>
            <a:pPr algn="r"/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Aishwarya Sinhasane, Himanshu Joshi </a:t>
            </a:r>
            <a:endParaRPr lang="en-US" sz="2000" u="sng">
              <a:solidFill>
                <a:srgbClr val="FFFFFF"/>
              </a:solidFill>
              <a:ea typeface="+mn-lt"/>
              <a:cs typeface="+mn-lt"/>
            </a:endParaRPr>
          </a:p>
          <a:p>
            <a:pPr algn="r"/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Sreelaxmi Chakkadath , Sumitha Vellinalur Thattai</a:t>
            </a:r>
            <a:endParaRPr lang="en-US" sz="2000" u="sng">
              <a:solidFill>
                <a:srgbClr val="FFFFFF"/>
              </a:solidFill>
              <a:cs typeface="Calibri"/>
            </a:endParaRPr>
          </a:p>
          <a:p>
            <a:pPr algn="r"/>
            <a:endParaRPr lang="en-US" sz="2000">
              <a:solidFill>
                <a:srgbClr val="FFFFFF"/>
              </a:solidFill>
              <a:cs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26086D2-763C-4873-962E-56F7873CA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833" y="4557502"/>
            <a:ext cx="2743200" cy="177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C7F16-63DB-4450-9966-C77D9535E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Results and Discussion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C87923-C35B-43BE-A06B-99D43BB4329F}"/>
              </a:ext>
            </a:extLst>
          </p:cNvPr>
          <p:cNvSpPr/>
          <p:nvPr/>
        </p:nvSpPr>
        <p:spPr>
          <a:xfrm>
            <a:off x="195943" y="1418771"/>
            <a:ext cx="11887199" cy="5805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C7D005-3911-4309-99CD-981A3DC10BE3}"/>
              </a:ext>
            </a:extLst>
          </p:cNvPr>
          <p:cNvSpPr txBox="1"/>
          <p:nvPr/>
        </p:nvSpPr>
        <p:spPr>
          <a:xfrm>
            <a:off x="9418108" y="-1058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100">
                <a:solidFill>
                  <a:srgbClr val="7F7F7F"/>
                </a:solidFill>
              </a:rPr>
              <a:t>Results and Discussion</a:t>
            </a: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74F8BB1-5A45-41A7-8A5E-532DA0A60BC7}"/>
              </a:ext>
            </a:extLst>
          </p:cNvPr>
          <p:cNvSpPr txBox="1">
            <a:spLocks/>
          </p:cNvSpPr>
          <p:nvPr/>
        </p:nvSpPr>
        <p:spPr>
          <a:xfrm>
            <a:off x="838200" y="4418541"/>
            <a:ext cx="10515600" cy="183250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Image Classification  </a:t>
            </a:r>
            <a:endParaRPr lang="en-US"/>
          </a:p>
          <a:p>
            <a:pPr lvl="1"/>
            <a:r>
              <a:rPr lang="en-US">
                <a:cs typeface="Calibri"/>
              </a:rPr>
              <a:t>We see Gradient boosting performs well among other models</a:t>
            </a:r>
          </a:p>
          <a:p>
            <a:pPr lvl="1"/>
            <a:r>
              <a:rPr lang="en-US">
                <a:cs typeface="Calibri"/>
              </a:rPr>
              <a:t>Baseline Model chosen – Gradient Boosting</a:t>
            </a:r>
          </a:p>
          <a:p>
            <a:r>
              <a:rPr lang="en-US">
                <a:cs typeface="Calibri"/>
              </a:rPr>
              <a:t>Boundary Detection</a:t>
            </a:r>
          </a:p>
          <a:p>
            <a:pPr lvl="1"/>
            <a:r>
              <a:rPr lang="en-US">
                <a:cs typeface="Calibri"/>
              </a:rPr>
              <a:t>Linear regression yields a MSE close to 0, hence will be used as a baseline model for box detection</a:t>
            </a:r>
          </a:p>
          <a:p>
            <a:pPr lvl="1"/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4167DD-9347-4EF8-8C57-C5DF3D99F115}"/>
              </a:ext>
            </a:extLst>
          </p:cNvPr>
          <p:cNvSpPr txBox="1"/>
          <p:nvPr/>
        </p:nvSpPr>
        <p:spPr>
          <a:xfrm>
            <a:off x="152400" y="6507690"/>
            <a:ext cx="554778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7F7F7F"/>
                </a:solidFill>
              </a:rPr>
              <a:t>Result based on entire data set</a:t>
            </a:r>
            <a:endParaRPr lang="en-US"/>
          </a:p>
        </p:txBody>
      </p:sp>
      <p:pic>
        <p:nvPicPr>
          <p:cNvPr id="10" name="Picture 10" descr="Table&#10;&#10;Description automatically generated">
            <a:extLst>
              <a:ext uri="{FF2B5EF4-FFF2-40B4-BE49-F238E27FC236}">
                <a16:creationId xmlns:a16="http://schemas.microsoft.com/office/drawing/2014/main" id="{81694A40-D3D5-4FD8-B62B-833EE89E2E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867" y="2252449"/>
            <a:ext cx="10515600" cy="1391606"/>
          </a:xfrm>
        </p:spPr>
      </p:pic>
    </p:spTree>
    <p:extLst>
      <p:ext uri="{BB962C8B-B14F-4D97-AF65-F5344CB8AC3E}">
        <p14:creationId xmlns:p14="http://schemas.microsoft.com/office/powerpoint/2010/main" val="603933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C7F16-63DB-4450-9966-C77D9535E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Homegrown Logistic Regression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C87923-C35B-43BE-A06B-99D43BB4329F}"/>
              </a:ext>
            </a:extLst>
          </p:cNvPr>
          <p:cNvSpPr/>
          <p:nvPr/>
        </p:nvSpPr>
        <p:spPr>
          <a:xfrm>
            <a:off x="195943" y="1418771"/>
            <a:ext cx="11887199" cy="5805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C7D005-3911-4309-99CD-981A3DC10BE3}"/>
              </a:ext>
            </a:extLst>
          </p:cNvPr>
          <p:cNvSpPr txBox="1"/>
          <p:nvPr/>
        </p:nvSpPr>
        <p:spPr>
          <a:xfrm>
            <a:off x="9418108" y="-1058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100">
                <a:solidFill>
                  <a:srgbClr val="7F7F7F"/>
                </a:solidFill>
              </a:rPr>
              <a:t>Results and Discussion</a:t>
            </a: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74F8BB1-5A45-41A7-8A5E-532DA0A60BC7}"/>
              </a:ext>
            </a:extLst>
          </p:cNvPr>
          <p:cNvSpPr txBox="1">
            <a:spLocks/>
          </p:cNvSpPr>
          <p:nvPr/>
        </p:nvSpPr>
        <p:spPr>
          <a:xfrm>
            <a:off x="838200" y="4185707"/>
            <a:ext cx="10515600" cy="21923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Homegrown Logistic Regression  </a:t>
            </a:r>
            <a:endParaRPr lang="en-US"/>
          </a:p>
          <a:p>
            <a:pPr lvl="1"/>
            <a:r>
              <a:rPr lang="en-US">
                <a:cs typeface="Calibri"/>
              </a:rPr>
              <a:t>We have implemented a logistic regression from scratch</a:t>
            </a:r>
          </a:p>
          <a:p>
            <a:pPr lvl="1"/>
            <a:r>
              <a:rPr lang="en-US">
                <a:cs typeface="Calibri"/>
              </a:rPr>
              <a:t>Implemented functions to find the accuracy and log loss </a:t>
            </a:r>
          </a:p>
          <a:p>
            <a:r>
              <a:rPr lang="en-US">
                <a:cs typeface="Calibri"/>
              </a:rPr>
              <a:t> Complex function</a:t>
            </a:r>
          </a:p>
          <a:p>
            <a:pPr lvl="1"/>
            <a:r>
              <a:rPr lang="en-US">
                <a:cs typeface="Calibri"/>
              </a:rPr>
              <a:t>We have defined a function which will combine the log loss of the logistic regression and MSE of the linear regression</a:t>
            </a:r>
          </a:p>
          <a:p>
            <a:pPr lvl="1"/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4167DD-9347-4EF8-8C57-C5DF3D99F115}"/>
              </a:ext>
            </a:extLst>
          </p:cNvPr>
          <p:cNvSpPr txBox="1"/>
          <p:nvPr/>
        </p:nvSpPr>
        <p:spPr>
          <a:xfrm>
            <a:off x="152400" y="6507690"/>
            <a:ext cx="554778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7F7F7F"/>
                </a:solidFill>
              </a:rPr>
              <a:t>Result based on 2K images</a:t>
            </a:r>
            <a:endParaRPr lang="en-US"/>
          </a:p>
        </p:txBody>
      </p:sp>
      <p:pic>
        <p:nvPicPr>
          <p:cNvPr id="6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AF593960-F873-4228-AD95-817A56584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567" y="1965757"/>
            <a:ext cx="8098366" cy="22174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0A2533-DD39-4E05-B6F2-5CDB0C4FA2C3}"/>
              </a:ext>
            </a:extLst>
          </p:cNvPr>
          <p:cNvSpPr txBox="1"/>
          <p:nvPr/>
        </p:nvSpPr>
        <p:spPr>
          <a:xfrm>
            <a:off x="3046942" y="1628774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solidFill>
                  <a:srgbClr val="000000"/>
                </a:solidFill>
              </a:rPr>
              <a:t>Log Loss</a:t>
            </a:r>
            <a:endParaRPr lang="en-US" sz="28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588934-C28D-44C3-B895-A7FFC8317B49}"/>
              </a:ext>
            </a:extLst>
          </p:cNvPr>
          <p:cNvSpPr txBox="1"/>
          <p:nvPr/>
        </p:nvSpPr>
        <p:spPr>
          <a:xfrm>
            <a:off x="7185024" y="1628773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solidFill>
                  <a:srgbClr val="000000"/>
                </a:solidFill>
              </a:rPr>
              <a:t>Accuracy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87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DE796-6CDD-4D86-B858-C852650DD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Conclusion &amp; Next Steps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B6C6C-2B4B-476A-A15A-B4CF48001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u="sng">
                <a:cs typeface="Calibri"/>
              </a:rPr>
              <a:t>Conclusion</a:t>
            </a:r>
          </a:p>
          <a:p>
            <a:pPr lvl="1"/>
            <a:r>
              <a:rPr lang="en-US">
                <a:cs typeface="Calibri"/>
              </a:rPr>
              <a:t>Accuracy of the logistic regression was less, so we improved it by using gradient boosting</a:t>
            </a:r>
          </a:p>
          <a:p>
            <a:pPr lvl="2"/>
            <a:r>
              <a:rPr lang="en-US">
                <a:cs typeface="Calibri"/>
              </a:rPr>
              <a:t>There is still scope for improvement</a:t>
            </a:r>
          </a:p>
          <a:p>
            <a:pPr marL="457200" lvl="1" indent="0">
              <a:buNone/>
            </a:pPr>
            <a:endParaRPr lang="en-US">
              <a:cs typeface="Calibri"/>
            </a:endParaRPr>
          </a:p>
          <a:p>
            <a:r>
              <a:rPr lang="en-US" b="1" u="sng">
                <a:cs typeface="Calibri"/>
              </a:rPr>
              <a:t>Next Steps</a:t>
            </a:r>
          </a:p>
          <a:p>
            <a:pPr lvl="1"/>
            <a:r>
              <a:rPr lang="en-US">
                <a:cs typeface="Calibri"/>
              </a:rPr>
              <a:t>Fine tune the hyperparameters using GridSearchCV/RandomSearchCV</a:t>
            </a:r>
          </a:p>
          <a:p>
            <a:pPr lvl="1"/>
            <a:r>
              <a:rPr lang="en-US">
                <a:cs typeface="Calibri"/>
              </a:rPr>
              <a:t>Image boundary detection can be improved further by using Ridge or Lasso regression </a:t>
            </a:r>
            <a:endParaRPr lang="en-US"/>
          </a:p>
          <a:p>
            <a:pPr lvl="1"/>
            <a:r>
              <a:rPr lang="en-US">
                <a:cs typeface="Calibri"/>
              </a:rPr>
              <a:t>Building a CNN model to improve accuracy of image detection</a:t>
            </a:r>
            <a:endParaRPr lang="en-US"/>
          </a:p>
          <a:p>
            <a:pPr lvl="1"/>
            <a:r>
              <a:rPr lang="en-US">
                <a:cs typeface="Calibri"/>
              </a:rPr>
              <a:t>Perform a t-test to compare the baseline model with the improved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6CABA2-DB13-443A-BB6D-C279AF028E19}"/>
              </a:ext>
            </a:extLst>
          </p:cNvPr>
          <p:cNvSpPr/>
          <p:nvPr/>
        </p:nvSpPr>
        <p:spPr>
          <a:xfrm>
            <a:off x="195943" y="1418771"/>
            <a:ext cx="11887199" cy="5805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AB9DAB-13EB-4EBC-A3C8-3D7887780641}"/>
              </a:ext>
            </a:extLst>
          </p:cNvPr>
          <p:cNvSpPr txBox="1"/>
          <p:nvPr/>
        </p:nvSpPr>
        <p:spPr>
          <a:xfrm>
            <a:off x="9418108" y="-1058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100">
                <a:solidFill>
                  <a:srgbClr val="7F7F7F"/>
                </a:solidFill>
              </a:rPr>
              <a:t>Next Steps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880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94ABB-D9B1-4D38-BD8E-1D953A723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5A42B-FEF9-46C5-A04A-A91C9543A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Abstract</a:t>
            </a:r>
          </a:p>
          <a:p>
            <a:r>
              <a:rPr lang="en-US">
                <a:cs typeface="Calibri"/>
              </a:rPr>
              <a:t>Exploratory Data Analysis</a:t>
            </a:r>
          </a:p>
          <a:p>
            <a:pPr lvl="1"/>
            <a:r>
              <a:rPr lang="en-US">
                <a:cs typeface="Calibri"/>
              </a:rPr>
              <a:t>Data Description</a:t>
            </a:r>
          </a:p>
          <a:p>
            <a:pPr lvl="1"/>
            <a:r>
              <a:rPr lang="en-US">
                <a:cs typeface="Calibri"/>
              </a:rPr>
              <a:t>Preprocessing</a:t>
            </a:r>
          </a:p>
          <a:p>
            <a:r>
              <a:rPr lang="en-US">
                <a:cs typeface="Calibri"/>
              </a:rPr>
              <a:t>Baseline Model</a:t>
            </a:r>
          </a:p>
          <a:p>
            <a:r>
              <a:rPr lang="en-US">
                <a:cs typeface="Calibri"/>
              </a:rPr>
              <a:t>Results and Discussion</a:t>
            </a:r>
          </a:p>
          <a:p>
            <a:r>
              <a:rPr lang="en-US">
                <a:cs typeface="Calibri"/>
              </a:rPr>
              <a:t>Conclusion &amp; Next Steps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FDA422-57E5-4AE2-8308-6A5AD7676D27}"/>
              </a:ext>
            </a:extLst>
          </p:cNvPr>
          <p:cNvSpPr/>
          <p:nvPr/>
        </p:nvSpPr>
        <p:spPr>
          <a:xfrm>
            <a:off x="195943" y="1418771"/>
            <a:ext cx="11887199" cy="5805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02B685-AD95-4A28-A0D5-0390AF240FED}"/>
              </a:ext>
            </a:extLst>
          </p:cNvPr>
          <p:cNvSpPr txBox="1"/>
          <p:nvPr/>
        </p:nvSpPr>
        <p:spPr>
          <a:xfrm>
            <a:off x="9418108" y="-1058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100">
                <a:solidFill>
                  <a:srgbClr val="7F7F7F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217411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66AA0-6B96-4620-8075-BE3C34F3E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Abstract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0A743-D5E1-476C-8395-6A1481CBE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ea typeface="+mn-lt"/>
                <a:cs typeface="+mn-lt"/>
              </a:rPr>
              <a:t>Objective: 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To classify images as either dogs or cats</a:t>
            </a:r>
          </a:p>
          <a:p>
            <a:pPr lvl="1"/>
            <a:r>
              <a:rPr lang="en-US">
                <a:ea typeface="+mn-lt"/>
                <a:cs typeface="+mn-lt"/>
              </a:rPr>
              <a:t>Find where the cat/dog is in the image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Baseline Models:</a:t>
            </a:r>
          </a:p>
          <a:p>
            <a:pPr lvl="1"/>
            <a:r>
              <a:rPr lang="en-US">
                <a:cs typeface="Calibri"/>
              </a:rPr>
              <a:t>Logistic Regression, AdaBoost, and Gradient Boost for classifying images</a:t>
            </a:r>
          </a:p>
          <a:p>
            <a:pPr lvl="1"/>
            <a:r>
              <a:rPr lang="en-US">
                <a:cs typeface="Calibri"/>
              </a:rPr>
              <a:t>Linear Regression for finding the boundaries</a:t>
            </a:r>
          </a:p>
          <a:p>
            <a:r>
              <a:rPr lang="en-US">
                <a:cs typeface="Calibri"/>
              </a:rPr>
              <a:t>Metrics Used For Model Evaluation:</a:t>
            </a:r>
          </a:p>
          <a:p>
            <a:pPr lvl="1"/>
            <a:r>
              <a:rPr lang="en-US">
                <a:cs typeface="Calibri"/>
              </a:rPr>
              <a:t>Accuracy</a:t>
            </a:r>
          </a:p>
          <a:p>
            <a:pPr lvl="1"/>
            <a:r>
              <a:rPr lang="en-US">
                <a:cs typeface="Calibri"/>
              </a:rPr>
              <a:t>F1 Score</a:t>
            </a:r>
          </a:p>
          <a:p>
            <a:r>
              <a:rPr lang="en-US">
                <a:cs typeface="Calibri"/>
              </a:rPr>
              <a:t>Future Steps - To build a CNN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544C6D-B3EB-4141-99CA-8574977D65DF}"/>
              </a:ext>
            </a:extLst>
          </p:cNvPr>
          <p:cNvSpPr/>
          <p:nvPr/>
        </p:nvSpPr>
        <p:spPr>
          <a:xfrm>
            <a:off x="195943" y="1418771"/>
            <a:ext cx="11887199" cy="5805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497B5C-A427-439B-B7FC-2C0DA5E3941B}"/>
              </a:ext>
            </a:extLst>
          </p:cNvPr>
          <p:cNvSpPr txBox="1"/>
          <p:nvPr/>
        </p:nvSpPr>
        <p:spPr>
          <a:xfrm>
            <a:off x="9418108" y="-1058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100">
                <a:solidFill>
                  <a:srgbClr val="7F7F7F"/>
                </a:solidFill>
              </a:rPr>
              <a:t>Abstract</a:t>
            </a:r>
          </a:p>
        </p:txBody>
      </p:sp>
    </p:spTree>
    <p:extLst>
      <p:ext uri="{BB962C8B-B14F-4D97-AF65-F5344CB8AC3E}">
        <p14:creationId xmlns:p14="http://schemas.microsoft.com/office/powerpoint/2010/main" val="2121483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CE187-A1DA-451C-8823-5EEE0A87A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Exploratory Data Analysis – Data Description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D3F2-1FC7-4FCA-AC6A-D9F7DEA03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Data used</a:t>
            </a:r>
          </a:p>
          <a:p>
            <a:pPr lvl="1"/>
            <a:r>
              <a:rPr lang="en-US">
                <a:cs typeface="Calibri"/>
              </a:rPr>
              <a:t>cadod.csv</a:t>
            </a:r>
          </a:p>
          <a:p>
            <a:pPr lvl="1"/>
            <a:r>
              <a:rPr lang="en-US">
                <a:cs typeface="Calibri"/>
              </a:rPr>
              <a:t>cadod.tar.gz</a:t>
            </a:r>
          </a:p>
          <a:p>
            <a:r>
              <a:rPr lang="en-US">
                <a:cs typeface="Calibri"/>
              </a:rPr>
              <a:t>Data set has ~12k images (</a:t>
            </a:r>
            <a:r>
              <a:rPr lang="en-US">
                <a:ea typeface="+mn-lt"/>
                <a:cs typeface="+mn-lt"/>
              </a:rPr>
              <a:t>~6.8K cat and ~6.1K dog images</a:t>
            </a:r>
            <a:r>
              <a:rPr lang="en-US">
                <a:cs typeface="Calibri"/>
              </a:rPr>
              <a:t>)</a:t>
            </a:r>
            <a:endParaRPr lang="en-US"/>
          </a:p>
          <a:p>
            <a:r>
              <a:rPr lang="en-US">
                <a:cs typeface="Calibri"/>
              </a:rPr>
              <a:t>20 features (15 numerical, 5 categorical)</a:t>
            </a:r>
          </a:p>
          <a:p>
            <a:endParaRPr lang="en-US">
              <a:cs typeface="Calibri"/>
            </a:endParaRP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A0F834EA-CB8A-49FA-A82C-7251642E6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817" y="4082625"/>
            <a:ext cx="4148969" cy="2340974"/>
          </a:xfrm>
          <a:prstGeom prst="rect">
            <a:avLst/>
          </a:prstGeom>
        </p:spPr>
      </p:pic>
      <p:pic>
        <p:nvPicPr>
          <p:cNvPr id="6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826FC9AA-FE0A-4F54-ACFF-3D503D9A3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229" y="4085564"/>
            <a:ext cx="4107542" cy="26202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9494708-0DF6-45AF-8DC5-7BE90B8480F1}"/>
              </a:ext>
            </a:extLst>
          </p:cNvPr>
          <p:cNvSpPr/>
          <p:nvPr/>
        </p:nvSpPr>
        <p:spPr>
          <a:xfrm>
            <a:off x="195943" y="1418771"/>
            <a:ext cx="11887199" cy="5805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8B20FB-CD24-485C-A162-232376798CDB}"/>
              </a:ext>
            </a:extLst>
          </p:cNvPr>
          <p:cNvSpPr txBox="1"/>
          <p:nvPr/>
        </p:nvSpPr>
        <p:spPr>
          <a:xfrm>
            <a:off x="9418108" y="-1058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100">
                <a:solidFill>
                  <a:srgbClr val="7F7F7F"/>
                </a:solidFill>
              </a:rPr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350952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B48DF-95BD-41E3-A7F0-1A8F041BE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Exploratory Data Analysis – 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65FF9-64B4-490D-8397-56969DAC7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Rescaling</a:t>
            </a:r>
          </a:p>
          <a:p>
            <a:pPr lvl="1"/>
            <a:r>
              <a:rPr lang="en-US">
                <a:cs typeface="Calibri"/>
              </a:rPr>
              <a:t>Resize all images to same size (128 X 128)</a:t>
            </a:r>
          </a:p>
          <a:p>
            <a:r>
              <a:rPr lang="en-US">
                <a:cs typeface="Calibri"/>
              </a:rPr>
              <a:t>Data Augmentation</a:t>
            </a:r>
          </a:p>
          <a:p>
            <a:pPr lvl="1"/>
            <a:r>
              <a:rPr lang="en-US">
                <a:cs typeface="Calibri"/>
              </a:rPr>
              <a:t>Increase the diversity of images available without collecting additional data</a:t>
            </a:r>
          </a:p>
          <a:p>
            <a:pPr lvl="1"/>
            <a:r>
              <a:rPr lang="en-US">
                <a:ea typeface="+mn-lt"/>
                <a:cs typeface="+mn-lt"/>
              </a:rPr>
              <a:t>Enables model to learn generalized features instead of overfitting on the dataset</a:t>
            </a:r>
            <a:endParaRPr lang="en-US">
              <a:cs typeface="Calibri"/>
            </a:endParaRPr>
          </a:p>
          <a:p>
            <a:pPr lvl="1"/>
            <a:r>
              <a:rPr lang="en-US">
                <a:cs typeface="Calibri"/>
              </a:rPr>
              <a:t>Augmentation used in our project:</a:t>
            </a:r>
          </a:p>
          <a:p>
            <a:pPr lvl="2"/>
            <a:r>
              <a:rPr lang="en-US">
                <a:cs typeface="Calibri"/>
              </a:rPr>
              <a:t>Rotation</a:t>
            </a:r>
          </a:p>
          <a:p>
            <a:pPr lvl="2"/>
            <a:r>
              <a:rPr lang="en-US">
                <a:cs typeface="Calibri"/>
              </a:rPr>
              <a:t>Zoom</a:t>
            </a:r>
          </a:p>
          <a:p>
            <a:pPr lvl="2"/>
            <a:r>
              <a:rPr lang="en-US">
                <a:cs typeface="Calibri"/>
              </a:rPr>
              <a:t>Flip (Horizontal and Vertical)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22B71A-49F9-47AF-B78E-715CA3E86514}"/>
              </a:ext>
            </a:extLst>
          </p:cNvPr>
          <p:cNvSpPr/>
          <p:nvPr/>
        </p:nvSpPr>
        <p:spPr>
          <a:xfrm>
            <a:off x="195943" y="1418771"/>
            <a:ext cx="11887199" cy="5805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16CF3E-452B-420A-A8BA-A861F7FEA8F9}"/>
              </a:ext>
            </a:extLst>
          </p:cNvPr>
          <p:cNvSpPr txBox="1"/>
          <p:nvPr/>
        </p:nvSpPr>
        <p:spPr>
          <a:xfrm>
            <a:off x="9418108" y="-1058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100">
                <a:solidFill>
                  <a:srgbClr val="7F7F7F"/>
                </a:solidFill>
              </a:rPr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365799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AE02-37E1-45B7-9FA2-C9FC424C7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Pre-processing Step - Rescaling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622AE84-E321-484D-9CDE-7B26301A1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028" y="2471917"/>
            <a:ext cx="5525458" cy="34217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641E44-5DAA-4B93-BA02-C4E94B828DB6}"/>
              </a:ext>
            </a:extLst>
          </p:cNvPr>
          <p:cNvSpPr txBox="1"/>
          <p:nvPr/>
        </p:nvSpPr>
        <p:spPr>
          <a:xfrm>
            <a:off x="1634066" y="1692274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cs typeface="Calibri"/>
              </a:rPr>
              <a:t>Before Rescaling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8B290E-1992-47E8-94E0-A616ED3392B8}"/>
              </a:ext>
            </a:extLst>
          </p:cNvPr>
          <p:cNvSpPr txBox="1"/>
          <p:nvPr/>
        </p:nvSpPr>
        <p:spPr>
          <a:xfrm>
            <a:off x="7544857" y="1692273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cs typeface="Calibri"/>
              </a:rPr>
              <a:t>After Rescaling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3130CD5E-2D41-40DA-B47D-0498DD11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84" y="2410692"/>
            <a:ext cx="5674783" cy="34389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CC4866-2A53-41A1-BB15-75F4DD5A01FE}"/>
              </a:ext>
            </a:extLst>
          </p:cNvPr>
          <p:cNvSpPr txBox="1"/>
          <p:nvPr/>
        </p:nvSpPr>
        <p:spPr>
          <a:xfrm>
            <a:off x="9418108" y="-1058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100">
                <a:solidFill>
                  <a:srgbClr val="7F7F7F"/>
                </a:solidFill>
              </a:rPr>
              <a:t>Exploratory Data Analysis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5A289D-414C-44EE-AE74-894C5EAE52DC}"/>
              </a:ext>
            </a:extLst>
          </p:cNvPr>
          <p:cNvSpPr/>
          <p:nvPr/>
        </p:nvSpPr>
        <p:spPr>
          <a:xfrm>
            <a:off x="195943" y="1418771"/>
            <a:ext cx="11887199" cy="5805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102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8" descr="A picture containing text, dog, mammal, staring&#10;&#10;Description automatically generated">
            <a:extLst>
              <a:ext uri="{FF2B5EF4-FFF2-40B4-BE49-F238E27FC236}">
                <a16:creationId xmlns:a16="http://schemas.microsoft.com/office/drawing/2014/main" id="{95C7C045-579D-4AB5-9945-D8C0B285E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361" y="3418124"/>
            <a:ext cx="7682274" cy="1575275"/>
          </a:xfrm>
          <a:prstGeom prst="rect">
            <a:avLst/>
          </a:prstGeom>
        </p:spPr>
      </p:pic>
      <p:pic>
        <p:nvPicPr>
          <p:cNvPr id="11" name="Picture 7" descr="A collage of a dog&#10;&#10;Description automatically generated">
            <a:extLst>
              <a:ext uri="{FF2B5EF4-FFF2-40B4-BE49-F238E27FC236}">
                <a16:creationId xmlns:a16="http://schemas.microsoft.com/office/drawing/2014/main" id="{BD550A22-E8DD-4A49-9EDC-FB19FC142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426" y="1711133"/>
            <a:ext cx="7717088" cy="1599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DE9169-2E1B-410B-B672-9225985CF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Pre-processing Step – Data Augmentation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6BC5F9-F4D0-4F89-99D9-DB63B8F44976}"/>
              </a:ext>
            </a:extLst>
          </p:cNvPr>
          <p:cNvSpPr txBox="1"/>
          <p:nvPr/>
        </p:nvSpPr>
        <p:spPr>
          <a:xfrm>
            <a:off x="2147080" y="146918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Horizontal Flip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E04F13-3A70-4B20-9012-6F22AD8A28F1}"/>
              </a:ext>
            </a:extLst>
          </p:cNvPr>
          <p:cNvSpPr txBox="1"/>
          <p:nvPr/>
        </p:nvSpPr>
        <p:spPr>
          <a:xfrm>
            <a:off x="2136497" y="311907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cs typeface="Calibri"/>
              </a:rPr>
              <a:t>Rotations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579D50-7E13-4364-A3C7-D03950BEEA99}"/>
              </a:ext>
            </a:extLst>
          </p:cNvPr>
          <p:cNvSpPr txBox="1"/>
          <p:nvPr/>
        </p:nvSpPr>
        <p:spPr>
          <a:xfrm>
            <a:off x="2172981" y="477481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cs typeface="Calibri"/>
              </a:rPr>
              <a:t>Zoom</a:t>
            </a:r>
          </a:p>
        </p:txBody>
      </p:sp>
      <p:pic>
        <p:nvPicPr>
          <p:cNvPr id="15" name="Picture 9">
            <a:extLst>
              <a:ext uri="{FF2B5EF4-FFF2-40B4-BE49-F238E27FC236}">
                <a16:creationId xmlns:a16="http://schemas.microsoft.com/office/drawing/2014/main" id="{D35FAA80-B34B-4B8D-B870-B35BFD9F9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475" y="5109232"/>
            <a:ext cx="7727114" cy="14271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0BC665-ABD5-4AB0-BEB6-8CCA5D60B25F}"/>
              </a:ext>
            </a:extLst>
          </p:cNvPr>
          <p:cNvSpPr txBox="1"/>
          <p:nvPr/>
        </p:nvSpPr>
        <p:spPr>
          <a:xfrm>
            <a:off x="9418108" y="-1058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100">
                <a:solidFill>
                  <a:srgbClr val="7F7F7F"/>
                </a:solidFill>
              </a:rPr>
              <a:t>Exploratory Data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1C4197-BB8B-4529-AFE9-EF07BA70ABD2}"/>
              </a:ext>
            </a:extLst>
          </p:cNvPr>
          <p:cNvSpPr txBox="1"/>
          <p:nvPr/>
        </p:nvSpPr>
        <p:spPr>
          <a:xfrm>
            <a:off x="152400" y="6507690"/>
            <a:ext cx="408728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7F7F7F"/>
                </a:solidFill>
              </a:rPr>
              <a:t>We are using this augmented data in our current model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DA71D0-F3A6-41FC-BDCD-882CCAB6020E}"/>
              </a:ext>
            </a:extLst>
          </p:cNvPr>
          <p:cNvSpPr/>
          <p:nvPr/>
        </p:nvSpPr>
        <p:spPr>
          <a:xfrm>
            <a:off x="195943" y="1418771"/>
            <a:ext cx="11887199" cy="5805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740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D9C48-E16B-4F89-BF03-FD51F548D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Baseline Model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D6B9C-FADD-441D-AB36-C2E1251FA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cs typeface="Calibri"/>
              </a:rPr>
              <a:t>Image Classification:</a:t>
            </a:r>
          </a:p>
          <a:p>
            <a:pPr lvl="1"/>
            <a:r>
              <a:rPr lang="en-US">
                <a:cs typeface="Calibri"/>
              </a:rPr>
              <a:t>We trained our image data set and compared results from Logistic regression with Stochastic Gradient Descent, </a:t>
            </a:r>
            <a:r>
              <a:rPr lang="en-US" err="1">
                <a:cs typeface="Calibri"/>
              </a:rPr>
              <a:t>Adaboost</a:t>
            </a:r>
            <a:r>
              <a:rPr lang="en-US">
                <a:cs typeface="Calibri"/>
              </a:rPr>
              <a:t>, and Gradient boost</a:t>
            </a:r>
          </a:p>
          <a:p>
            <a:pPr lvl="1"/>
            <a:r>
              <a:rPr lang="en-US">
                <a:cs typeface="Calibri"/>
              </a:rPr>
              <a:t>Gradient boosting yielded a very high train and test accuracy (and F1 score) among other models </a:t>
            </a:r>
          </a:p>
          <a:p>
            <a:pPr lvl="2"/>
            <a:r>
              <a:rPr lang="en-US">
                <a:cs typeface="Calibri"/>
              </a:rPr>
              <a:t>This will be our baseline model moving forward</a:t>
            </a:r>
          </a:p>
          <a:p>
            <a:r>
              <a:rPr lang="en-US">
                <a:cs typeface="Calibri"/>
              </a:rPr>
              <a:t>Gradient Boosting</a:t>
            </a:r>
          </a:p>
          <a:p>
            <a:pPr lvl="1"/>
            <a:r>
              <a:rPr lang="en-US">
                <a:ea typeface="+mn-lt"/>
                <a:cs typeface="+mn-lt"/>
              </a:rPr>
              <a:t>It is an ensemble of decision trees (which are weak prediction models)</a:t>
            </a:r>
          </a:p>
          <a:p>
            <a:r>
              <a:rPr lang="en-US">
                <a:cs typeface="Calibri"/>
              </a:rPr>
              <a:t>Image Boundary Detection:</a:t>
            </a:r>
          </a:p>
          <a:p>
            <a:pPr lvl="1"/>
            <a:r>
              <a:rPr lang="en-US">
                <a:cs typeface="Calibri"/>
              </a:rPr>
              <a:t>Linear regression yielded a low MSE score, and hence will be used as our baseline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B637A4-3EAC-4A7B-8D2B-86F8CAB7D1EE}"/>
              </a:ext>
            </a:extLst>
          </p:cNvPr>
          <p:cNvSpPr/>
          <p:nvPr/>
        </p:nvSpPr>
        <p:spPr>
          <a:xfrm>
            <a:off x="195943" y="1418771"/>
            <a:ext cx="11887199" cy="5805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4A754A-352D-4FCB-A751-7EC7B88E5EDF}"/>
              </a:ext>
            </a:extLst>
          </p:cNvPr>
          <p:cNvSpPr txBox="1"/>
          <p:nvPr/>
        </p:nvSpPr>
        <p:spPr>
          <a:xfrm>
            <a:off x="9418108" y="-1058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100">
                <a:solidFill>
                  <a:srgbClr val="7F7F7F"/>
                </a:solidFill>
              </a:rPr>
              <a:t>Baseline Model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B22F38-3252-441A-9E62-5BDC7BC44CAD}"/>
              </a:ext>
            </a:extLst>
          </p:cNvPr>
          <p:cNvSpPr txBox="1"/>
          <p:nvPr/>
        </p:nvSpPr>
        <p:spPr>
          <a:xfrm>
            <a:off x="152400" y="6507690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7F7F7F"/>
                </a:solidFill>
              </a:rPr>
              <a:t>Results in the next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691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C7F16-63DB-4450-9966-C77D9535E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Results and Discussion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C87923-C35B-43BE-A06B-99D43BB4329F}"/>
              </a:ext>
            </a:extLst>
          </p:cNvPr>
          <p:cNvSpPr/>
          <p:nvPr/>
        </p:nvSpPr>
        <p:spPr>
          <a:xfrm>
            <a:off x="195943" y="1418771"/>
            <a:ext cx="11887199" cy="5805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C7D005-3911-4309-99CD-981A3DC10BE3}"/>
              </a:ext>
            </a:extLst>
          </p:cNvPr>
          <p:cNvSpPr txBox="1"/>
          <p:nvPr/>
        </p:nvSpPr>
        <p:spPr>
          <a:xfrm>
            <a:off x="9418108" y="-1058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100">
                <a:solidFill>
                  <a:srgbClr val="7F7F7F"/>
                </a:solidFill>
              </a:rPr>
              <a:t>Results and Discussion</a:t>
            </a: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74F8BB1-5A45-41A7-8A5E-532DA0A60BC7}"/>
              </a:ext>
            </a:extLst>
          </p:cNvPr>
          <p:cNvSpPr txBox="1">
            <a:spLocks/>
          </p:cNvSpPr>
          <p:nvPr/>
        </p:nvSpPr>
        <p:spPr>
          <a:xfrm>
            <a:off x="838200" y="4418541"/>
            <a:ext cx="10515600" cy="183250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Image Classificatin  </a:t>
            </a:r>
            <a:endParaRPr lang="en-US"/>
          </a:p>
          <a:p>
            <a:pPr lvl="1"/>
            <a:r>
              <a:rPr lang="en-US">
                <a:cs typeface="Calibri"/>
              </a:rPr>
              <a:t>We ran SGD, Adaboost and Gradient boost in a small data set to narrow of model search space</a:t>
            </a:r>
          </a:p>
          <a:p>
            <a:pPr lvl="1"/>
            <a:r>
              <a:rPr lang="en-US">
                <a:cs typeface="Calibri"/>
              </a:rPr>
              <a:t>From the above table, we see the Gradient boost has a better accuracy than Adaboost</a:t>
            </a:r>
          </a:p>
          <a:p>
            <a:pPr lvl="1"/>
            <a:r>
              <a:rPr lang="en-US">
                <a:cs typeface="Calibri"/>
              </a:rPr>
              <a:t>We will use this model to train our entire data set</a:t>
            </a:r>
          </a:p>
          <a:p>
            <a:pPr lvl="1"/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4167DD-9347-4EF8-8C57-C5DF3D99F115}"/>
              </a:ext>
            </a:extLst>
          </p:cNvPr>
          <p:cNvSpPr txBox="1"/>
          <p:nvPr/>
        </p:nvSpPr>
        <p:spPr>
          <a:xfrm>
            <a:off x="152400" y="6507690"/>
            <a:ext cx="554778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7F7F7F"/>
                </a:solidFill>
              </a:rPr>
              <a:t>Results will be directional (and not very accurate) since it is based on only 2500 data points</a:t>
            </a:r>
            <a:endParaRPr lang="en-US"/>
          </a:p>
        </p:txBody>
      </p:sp>
      <p:pic>
        <p:nvPicPr>
          <p:cNvPr id="9" name="Picture 9" descr="Table&#10;&#10;Description automatically generated">
            <a:extLst>
              <a:ext uri="{FF2B5EF4-FFF2-40B4-BE49-F238E27FC236}">
                <a16:creationId xmlns:a16="http://schemas.microsoft.com/office/drawing/2014/main" id="{1A63EBEE-26A3-4178-8B35-C7196D5F9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033" y="2084705"/>
            <a:ext cx="10515600" cy="1727094"/>
          </a:xfrm>
        </p:spPr>
      </p:pic>
    </p:spTree>
    <p:extLst>
      <p:ext uri="{BB962C8B-B14F-4D97-AF65-F5344CB8AC3E}">
        <p14:creationId xmlns:p14="http://schemas.microsoft.com/office/powerpoint/2010/main" val="327474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587</Words>
  <Application>Microsoft Macintosh PowerPoint</Application>
  <PresentationFormat>Widescreen</PresentationFormat>
  <Paragraphs>100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Cats vs Dogs Detector (CaDoD) - Phase 1</vt:lpstr>
      <vt:lpstr>Agenda</vt:lpstr>
      <vt:lpstr>Abstract</vt:lpstr>
      <vt:lpstr>Exploratory Data Analysis – Data Description</vt:lpstr>
      <vt:lpstr>Exploratory Data Analysis – Pre-processing</vt:lpstr>
      <vt:lpstr>Pre-processing Step - Rescaling</vt:lpstr>
      <vt:lpstr>Pre-processing Step – Data Augmentation</vt:lpstr>
      <vt:lpstr>Baseline Model</vt:lpstr>
      <vt:lpstr>Results and Discussion</vt:lpstr>
      <vt:lpstr>Results and Discussion</vt:lpstr>
      <vt:lpstr>Homegrown Logistic Regression</vt:lpstr>
      <vt:lpstr>Conclusion &amp; 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Vellinalur Thattai, Sumitha</cp:lastModifiedBy>
  <cp:revision>48</cp:revision>
  <dcterms:created xsi:type="dcterms:W3CDTF">2021-11-15T23:47:48Z</dcterms:created>
  <dcterms:modified xsi:type="dcterms:W3CDTF">2021-11-18T09:30:52Z</dcterms:modified>
</cp:coreProperties>
</file>